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notesSlides/notesSlide3.xml" ContentType="application/vnd.openxmlformats-officedocument.presentationml.notesSlide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notesSlides/notesSlide6.xml" ContentType="application/vnd.openxmlformats-officedocument.presentationml.notesSlide+xml"/>
  <Override PartName="/ppt/tags/tag54.xml" ContentType="application/vnd.openxmlformats-officedocument.presentationml.tags+xml"/>
  <Override PartName="/ppt/notesSlides/notesSlide7.xml" ContentType="application/vnd.openxmlformats-officedocument.presentationml.notesSlide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tags/tag56.xml" ContentType="application/vnd.openxmlformats-officedocument.presentationml.tags+xml"/>
  <Override PartName="/ppt/notesSlides/notesSlide9.xml" ContentType="application/vnd.openxmlformats-officedocument.presentationml.notesSlide+xml"/>
  <Override PartName="/ppt/tags/tag57.xml" ContentType="application/vnd.openxmlformats-officedocument.presentationml.tags+xml"/>
  <Override PartName="/ppt/notesSlides/notesSlide10.xml" ContentType="application/vnd.openxmlformats-officedocument.presentationml.notesSlide+xml"/>
  <Override PartName="/ppt/tags/tag58.xml" ContentType="application/vnd.openxmlformats-officedocument.presentationml.tags+xml"/>
  <Override PartName="/ppt/notesSlides/notesSlide11.xml" ContentType="application/vnd.openxmlformats-officedocument.presentationml.notesSlide+xml"/>
  <Override PartName="/ppt/tags/tag59.xml" ContentType="application/vnd.openxmlformats-officedocument.presentationml.tags+xml"/>
  <Override PartName="/ppt/notesSlides/notesSlide12.xml" ContentType="application/vnd.openxmlformats-officedocument.presentationml.notesSlide+xml"/>
  <Override PartName="/ppt/tags/tag60.xml" ContentType="application/vnd.openxmlformats-officedocument.presentationml.tags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notesSlides/notesSlide17.xml" ContentType="application/vnd.openxmlformats-officedocument.presentationml.notesSlide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notesSlides/notesSlide19.xml" ContentType="application/vnd.openxmlformats-officedocument.presentationml.notesSlide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notesSlides/notesSlide21.xml" ContentType="application/vnd.openxmlformats-officedocument.presentationml.notesSlide+xml"/>
  <Override PartName="/ppt/tags/tag69.xml" ContentType="application/vnd.openxmlformats-officedocument.presentationml.tags+xml"/>
  <Override PartName="/ppt/notesSlides/notesSlide22.xml" ContentType="application/vnd.openxmlformats-officedocument.presentationml.notesSlide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  <p:sldMasterId id="2147483871" r:id="rId2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58" r:id="rId5"/>
    <p:sldId id="259" r:id="rId6"/>
    <p:sldId id="261" r:id="rId7"/>
    <p:sldId id="281" r:id="rId8"/>
    <p:sldId id="267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</p:sldIdLst>
  <p:sldSz cx="9144000" cy="6858000" type="screen4x3"/>
  <p:notesSz cx="7315200" cy="9601200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6" autoAdjust="0"/>
  </p:normalViewPr>
  <p:slideViewPr>
    <p:cSldViewPr>
      <p:cViewPr varScale="1">
        <p:scale>
          <a:sx n="83" d="100"/>
          <a:sy n="83" d="100"/>
        </p:scale>
        <p:origin x="108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charset="0"/>
              </a:defRPr>
            </a:lvl1pPr>
          </a:lstStyle>
          <a:p>
            <a:fld id="{4A4266C0-18C3-3347-8801-FAD57BA1B4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9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355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E9918E4-B543-5547-A2AA-89911AE75A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16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ED8C254-2EB6-9647-BA08-7EC65812A3E9}" type="slidenum">
              <a:rPr lang="en-US">
                <a:latin typeface="Tahoma" charset="0"/>
              </a:rPr>
              <a:pPr eaLnBrk="1" hangingPunct="1"/>
              <a:t>1</a:t>
            </a:fld>
            <a:endParaRPr lang="en-US">
              <a:latin typeface="Tahoma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46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31A654-59C1-844D-8D35-2125ECBB6CFF}" type="slidenum">
              <a:rPr lang="en-US">
                <a:latin typeface="Tahoma" charset="0"/>
              </a:rPr>
              <a:pPr eaLnBrk="1" hangingPunct="1"/>
              <a:t>10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26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B36F40-8FFF-6148-A288-0CDBECA1DEA8}" type="slidenum">
              <a:rPr lang="en-US">
                <a:latin typeface="Tahoma" charset="0"/>
              </a:rPr>
              <a:pPr eaLnBrk="1" hangingPunct="1"/>
              <a:t>11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015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A85429-07C8-9A45-B02C-735765C6021A}" type="slidenum">
              <a:rPr lang="en-US">
                <a:latin typeface="Tahoma" charset="0"/>
              </a:rPr>
              <a:pPr eaLnBrk="1" hangingPunct="1"/>
              <a:t>12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1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E95435-D9EB-6F46-9B78-E55D69DE6983}" type="slidenum">
              <a:rPr lang="en-US">
                <a:latin typeface="Tahoma" charset="0"/>
              </a:rPr>
              <a:pPr eaLnBrk="1" hangingPunct="1"/>
              <a:t>13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12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569EF8-89A8-0141-975E-7F9F70E059F7}" type="slidenum">
              <a:rPr lang="en-US">
                <a:latin typeface="Tahoma" charset="0"/>
              </a:rPr>
              <a:pPr eaLnBrk="1" hangingPunct="1"/>
              <a:t>14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182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62D162-9D6F-8843-9410-00DF85EDC19A}" type="slidenum">
              <a:rPr lang="en-US">
                <a:latin typeface="Tahoma" charset="0"/>
              </a:rPr>
              <a:pPr eaLnBrk="1" hangingPunct="1"/>
              <a:t>15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05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EC28CD-D168-0D4B-9ED8-C2C90FAC8E2F}" type="slidenum">
              <a:rPr lang="en-US">
                <a:latin typeface="Tahoma" charset="0"/>
              </a:rPr>
              <a:pPr eaLnBrk="1" hangingPunct="1"/>
              <a:t>16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72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BC061A-26EC-EA44-BC13-0D8F0D6D030D}" type="slidenum">
              <a:rPr lang="en-US">
                <a:latin typeface="Tahoma" charset="0"/>
              </a:rPr>
              <a:pPr eaLnBrk="1" hangingPunct="1"/>
              <a:t>17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04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94EDDA-362E-AC43-93F8-52F770C5798C}" type="slidenum">
              <a:rPr lang="en-US">
                <a:latin typeface="Tahoma" charset="0"/>
              </a:rPr>
              <a:pPr eaLnBrk="1" hangingPunct="1"/>
              <a:t>18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9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A853EC-9669-4541-BE8F-12195372BD64}" type="slidenum">
              <a:rPr lang="en-US">
                <a:latin typeface="Tahoma" charset="0"/>
              </a:rPr>
              <a:pPr eaLnBrk="1" hangingPunct="1"/>
              <a:t>19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4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21B741-1F5F-8344-AFEE-E40F407DFCA2}" type="slidenum">
              <a:rPr lang="en-US">
                <a:latin typeface="Tahoma" charset="0"/>
              </a:rPr>
              <a:pPr eaLnBrk="1" hangingPunct="1"/>
              <a:t>2</a:t>
            </a:fld>
            <a:endParaRPr lang="en-US">
              <a:latin typeface="Tahoma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68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A229BA-163B-D64A-BB16-A708C3E7A2D4}" type="slidenum">
              <a:rPr lang="en-US">
                <a:latin typeface="Tahoma" charset="0"/>
              </a:rPr>
              <a:pPr eaLnBrk="1" hangingPunct="1"/>
              <a:t>20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662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7D9BA26-D612-5340-8344-BE75A00580C3}" type="slidenum">
              <a:rPr lang="en-US">
                <a:latin typeface="Tahoma" charset="0"/>
              </a:rPr>
              <a:pPr eaLnBrk="1" hangingPunct="1"/>
              <a:t>21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93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18E4-B543-5547-A2AA-89911AE75A8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2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5D667C-E43E-1D49-8D8B-FA7C7420E9F2}" type="slidenum">
              <a:rPr lang="en-US">
                <a:latin typeface="Tahoma" charset="0"/>
              </a:rPr>
              <a:pPr eaLnBrk="1" hangingPunct="1"/>
              <a:t>3</a:t>
            </a:fld>
            <a:endParaRPr lang="en-US">
              <a:latin typeface="Tahoma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7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19B6EC-BDE7-F546-A36E-413CA539C0EA}" type="slidenum">
              <a:rPr lang="en-US">
                <a:latin typeface="Tahoma" charset="0"/>
              </a:rPr>
              <a:pPr eaLnBrk="1" hangingPunct="1"/>
              <a:t>4</a:t>
            </a:fld>
            <a:endParaRPr lang="en-US">
              <a:latin typeface="Tahoma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71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F7EE49D-0AEE-4A4D-A892-891E9B03623E}" type="slidenum">
              <a:rPr lang="en-US">
                <a:latin typeface="Tahoma" charset="0"/>
              </a:rPr>
              <a:pPr eaLnBrk="1" hangingPunct="1"/>
              <a:t>5</a:t>
            </a:fld>
            <a:endParaRPr lang="en-US">
              <a:latin typeface="Tahoma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3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23FA0F-06EF-354E-B729-6FF32CC6C836}" type="slidenum">
              <a:rPr lang="en-US">
                <a:latin typeface="Tahoma" charset="0"/>
              </a:rPr>
              <a:pPr eaLnBrk="1" hangingPunct="1"/>
              <a:t>6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1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2FE8B01-EEB5-F049-A666-662A7D169C5A}" type="slidenum">
              <a:rPr lang="en-US">
                <a:latin typeface="Tahoma" charset="0"/>
              </a:rPr>
              <a:pPr eaLnBrk="1" hangingPunct="1"/>
              <a:t>7</a:t>
            </a:fld>
            <a:endParaRPr lang="en-US">
              <a:latin typeface="Tahoma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54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1FCE8E-12C5-D045-9339-2270F6669BD1}" type="slidenum">
              <a:rPr lang="en-US">
                <a:latin typeface="Tahoma" charset="0"/>
              </a:rPr>
              <a:pPr eaLnBrk="1" hangingPunct="1"/>
              <a:t>8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425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DA2B7C-E2A9-1740-B2C1-22B9C5F30C40}" type="slidenum">
              <a:rPr lang="en-US">
                <a:latin typeface="Tahoma" charset="0"/>
              </a:rPr>
              <a:pPr eaLnBrk="1" hangingPunct="1"/>
              <a:t>9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2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4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5428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765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865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021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5950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8650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601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050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13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217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234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290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543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1085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BDK12-5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814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1832986-3470-A344-9FD3-08CF4F93AD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54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BDK12-5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814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530CFC6-8045-3F49-8B1C-A75FE29E5A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6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247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6655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402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837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525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806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379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46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73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537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41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42295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291639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7897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7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319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624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932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753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651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76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259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669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22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116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040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8511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73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63946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989677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03505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761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64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tags" Target="../tags/tag2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5"/>
    </p:custDataLst>
    <p:extLst>
      <p:ext uri="{BB962C8B-B14F-4D97-AF65-F5344CB8AC3E}">
        <p14:creationId xmlns:p14="http://schemas.microsoft.com/office/powerpoint/2010/main" val="133715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98" r:id="rId2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5802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7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8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9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0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1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3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4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5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6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7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8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9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reporter.nih.gov/project_info_description.cfm?aid=8828784&amp;icde=2200438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tags" Target="../tags/tag5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2.emf"/><Relationship Id="rId5" Type="http://schemas.openxmlformats.org/officeDocument/2006/relationships/oleObject" Target="../embeddings/Microsoft_Word_97_-_2003_Document1.doc"/><Relationship Id="rId10" Type="http://schemas.openxmlformats.org/officeDocument/2006/relationships/image" Target="../media/image54.w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6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Retrieval 1/2</a:t>
            </a: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83029" y="3886200"/>
            <a:ext cx="7794171" cy="1752600"/>
          </a:xfrm>
        </p:spPr>
        <p:txBody>
          <a:bodyPr>
            <a:normAutofit/>
          </a:bodyPr>
          <a:lstStyle/>
          <a:p>
            <a:r>
              <a:rPr lang="en-US" sz="1700" dirty="0" smtClean="0"/>
              <a:t>BDK10-5 | Information Retrieval</a:t>
            </a:r>
          </a:p>
          <a:p>
            <a:r>
              <a:rPr lang="en-US" sz="1700" dirty="0" smtClean="0"/>
              <a:t>William </a:t>
            </a:r>
            <a:r>
              <a:rPr lang="en-US" sz="1700" dirty="0"/>
              <a:t>Hersh, </a:t>
            </a:r>
            <a:r>
              <a:rPr lang="en-US" sz="1700" dirty="0" smtClean="0"/>
              <a:t>MD | Department </a:t>
            </a:r>
            <a:r>
              <a:rPr lang="en-US" sz="1700" dirty="0"/>
              <a:t>of Medical Informatics &amp; Clinical Epidemiology</a:t>
            </a:r>
          </a:p>
          <a:p>
            <a:r>
              <a:rPr lang="en-US" sz="1700" dirty="0"/>
              <a:t>Oregon Health &amp; Science University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>
              <a:ea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Search on </a:t>
            </a:r>
            <a:r>
              <a:rPr lang="en-US" dirty="0" smtClean="0"/>
              <a:t>CHF </a:t>
            </a:r>
            <a:r>
              <a:rPr lang="en-US" dirty="0"/>
              <a:t>– note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0184"/>
            <a:ext cx="9144000" cy="63150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6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And more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" y="626636"/>
            <a:ext cx="9144000" cy="6227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303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Search on </a:t>
            </a:r>
            <a:r>
              <a:rPr lang="en-US" dirty="0" smtClean="0"/>
              <a:t>ACE </a:t>
            </a:r>
            <a:r>
              <a:rPr lang="en-US" dirty="0"/>
              <a:t>inhibitors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8971"/>
            <a:ext cx="9144000" cy="6271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Need to </a:t>
            </a:r>
            <a:r>
              <a:rPr lang="en-US" u="sng" dirty="0" smtClean="0">
                <a:ea typeface="+mj-ea"/>
              </a:rPr>
              <a:t>and</a:t>
            </a:r>
            <a:r>
              <a:rPr lang="en-US" dirty="0" smtClean="0">
                <a:ea typeface="+mj-ea"/>
              </a:rPr>
              <a:t> these, but still too many</a:t>
            </a:r>
            <a:endParaRPr lang="en-US" dirty="0"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7" y="613784"/>
            <a:ext cx="9038083" cy="6244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39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58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What if </a:t>
            </a:r>
            <a:r>
              <a:rPr lang="en-US" dirty="0" smtClean="0"/>
              <a:t>you </a:t>
            </a:r>
            <a:r>
              <a:rPr lang="en-US" dirty="0"/>
              <a:t>forget the </a:t>
            </a:r>
            <a:r>
              <a:rPr lang="en-US" u="sng" dirty="0" smtClean="0"/>
              <a:t>and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046"/>
            <a:ext cx="9144000" cy="63179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98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do that?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PubMed mapping determines terms and appropriate Boolean operators, e.g.,</a:t>
            </a:r>
          </a:p>
          <a:p>
            <a:pPr lvl="1">
              <a:lnSpc>
                <a:spcPct val="80000"/>
              </a:lnSpc>
            </a:pPr>
            <a:r>
              <a:rPr lang="en-US" altLang="ja-JP" dirty="0" smtClean="0"/>
              <a:t>“</a:t>
            </a:r>
            <a:r>
              <a:rPr lang="en-US" dirty="0" smtClean="0"/>
              <a:t>congestive </a:t>
            </a:r>
            <a:r>
              <a:rPr lang="en-US" dirty="0"/>
              <a:t>heart failure ace </a:t>
            </a:r>
            <a:r>
              <a:rPr lang="en-US" dirty="0" smtClean="0"/>
              <a:t>inhibitors</a:t>
            </a:r>
            <a:r>
              <a:rPr lang="en-US" altLang="ja-JP" dirty="0" smtClean="0"/>
              <a:t>”</a:t>
            </a:r>
            <a:r>
              <a:rPr lang="en-US" dirty="0" smtClean="0"/>
              <a:t> </a:t>
            </a:r>
            <a:r>
              <a:rPr lang="en-US" dirty="0"/>
              <a:t>becomes: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("heart failure"[</a:t>
            </a:r>
            <a:r>
              <a:rPr lang="en-US" dirty="0" err="1"/>
              <a:t>MeSH</a:t>
            </a:r>
            <a:r>
              <a:rPr lang="en-US" dirty="0"/>
              <a:t> Terms] OR ("heart"[All Fields] AND "failure"[All Fields]) OR "heart failure"[All Fields] OR ("congestive"[All Fields] AND "heart"[All Fields] AND "failure"[All Fields]) OR "congestive heart failure"[All Fields]) AND ("angiotensin-converting enzyme inhibitors"[</a:t>
            </a:r>
            <a:r>
              <a:rPr lang="en-US" dirty="0" err="1"/>
              <a:t>MeSH</a:t>
            </a:r>
            <a:r>
              <a:rPr lang="en-US" dirty="0"/>
              <a:t> Terms] OR ("angiotensin-converting"[All Fields] AND "enzyme"[All Fields] AND "inhibitors"[All Fields]) OR "angiotensin-converting enzyme inhibitors"[All Fields] OR ("ace"[All Fields] AND "inhibitors"[All Fields]) OR "ace inhibitors"[All Fields] OR "angiotensin-converting enzyme inhibitors"[Pharmacological Action])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9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But </a:t>
            </a:r>
            <a:r>
              <a:rPr lang="en-US" dirty="0" smtClean="0"/>
              <a:t>10,000</a:t>
            </a:r>
            <a:r>
              <a:rPr lang="en-US" dirty="0"/>
              <a:t>+ is still way too </a:t>
            </a:r>
            <a:r>
              <a:rPr lang="en-US" dirty="0" smtClean="0"/>
              <a:t>much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0826"/>
            <a:ext cx="9144000" cy="6286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43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So can limit by RCT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0115"/>
            <a:ext cx="9144000" cy="62478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299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Still too many, so use other limits</a:t>
            </a:r>
            <a:endParaRPr lang="en-US" dirty="0"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6" y="664176"/>
            <a:ext cx="9144000" cy="6193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51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Or further limits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481"/>
            <a:ext cx="9144000" cy="6214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3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Retrieval</a:t>
            </a:r>
          </a:p>
        </p:txBody>
      </p:sp>
      <p:sp>
        <p:nvSpPr>
          <p:cNvPr id="9219" name="Rectangle 1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Two general </a:t>
            </a:r>
            <a:r>
              <a:rPr lang="en-US" dirty="0" smtClean="0"/>
              <a:t>approaches – used to be mutually exclusive but most modern systems make use of both, e.g., PubMed and Google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Boolean, set-based, exact-match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Natural language, automated, partial-match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Early </a:t>
            </a:r>
            <a:r>
              <a:rPr lang="en-US" dirty="0"/>
              <a:t>systems tended to be Boolean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Preferred by power users?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More </a:t>
            </a:r>
            <a:r>
              <a:rPr lang="en-US" dirty="0" smtClean="0"/>
              <a:t>recent systems based on natural language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Simpler for less experienced searchers?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/>
              <a:t>Another option is Clinical Queries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456"/>
            <a:ext cx="9144000" cy="6299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84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Clinical Study Categories allows different EBM question types</a:t>
            </a:r>
            <a:endParaRPr lang="en-US" dirty="0"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676400"/>
            <a:ext cx="5562600" cy="4415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49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lso features “advanced” 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84" y="1143000"/>
            <a:ext cx="8789090" cy="434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39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download the resource list with useful links from the “Resources” tab in the upper right of the player.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course was made possible under a grant from the NIH (# </a:t>
            </a:r>
            <a:r>
              <a:rPr lang="en-US" dirty="0">
                <a:hlinkClick r:id="rId3"/>
              </a:rPr>
              <a:t>1R25GM114820-01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7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retrieval</a:t>
            </a:r>
            <a:endParaRPr lang="en-US" dirty="0"/>
          </a:p>
        </p:txBody>
      </p:sp>
      <p:sp>
        <p:nvSpPr>
          <p:cNvPr id="11267" name="Rectangle 1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approach</a:t>
            </a:r>
          </a:p>
          <a:p>
            <a:pPr lvl="1"/>
            <a:r>
              <a:rPr lang="en-US" dirty="0" smtClean="0"/>
              <a:t>Build sets of content items (i.e., documents) based on search terms from controlled vocabulary or text words</a:t>
            </a:r>
          </a:p>
          <a:p>
            <a:pPr lvl="1"/>
            <a:r>
              <a:rPr lang="en-US" dirty="0" smtClean="0"/>
              <a:t>Combine with AND, OR, NOT</a:t>
            </a:r>
          </a:p>
          <a:p>
            <a:r>
              <a:rPr lang="en-US" dirty="0" smtClean="0"/>
              <a:t>Most bibliographic systems use Boolean operators</a:t>
            </a:r>
          </a:p>
          <a:p>
            <a:pPr lvl="1"/>
            <a:r>
              <a:rPr lang="en-US" dirty="0" smtClean="0"/>
              <a:t>Allow searching on both assigned indexing terms and text words</a:t>
            </a:r>
          </a:p>
          <a:p>
            <a:r>
              <a:rPr lang="en-US" dirty="0" smtClean="0"/>
              <a:t>Systems retrieving other types of content use them too, though they are sometimes hidden, e.g., Google performs AND of all words in query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Boolean operators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4494213" cy="4114800"/>
          </a:xfrm>
        </p:spPr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AND – only content items that have all terms</a:t>
            </a:r>
          </a:p>
          <a:p>
            <a:pPr eaLnBrk="1" hangingPunct="1"/>
            <a:endParaRPr lang="en-US" sz="2800">
              <a:latin typeface="Calibri" charset="0"/>
            </a:endParaRPr>
          </a:p>
          <a:p>
            <a:pPr eaLnBrk="1" hangingPunct="1"/>
            <a:r>
              <a:rPr lang="en-US" sz="2800">
                <a:latin typeface="Calibri" charset="0"/>
              </a:rPr>
              <a:t>OR – content items that have any term</a:t>
            </a:r>
          </a:p>
          <a:p>
            <a:pPr eaLnBrk="1" hangingPunct="1"/>
            <a:endParaRPr lang="en-US" sz="2800">
              <a:latin typeface="Calibri" charset="0"/>
            </a:endParaRPr>
          </a:p>
          <a:p>
            <a:pPr eaLnBrk="1" hangingPunct="1"/>
            <a:r>
              <a:rPr lang="en-US" sz="2800">
                <a:latin typeface="Calibri" charset="0"/>
              </a:rPr>
              <a:t>NOT – content items with one term but not other</a:t>
            </a:r>
          </a:p>
        </p:txBody>
      </p:sp>
      <p:graphicFrame>
        <p:nvGraphicFramePr>
          <p:cNvPr id="112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31712"/>
              </p:ext>
            </p:extLst>
          </p:nvPr>
        </p:nvGraphicFramePr>
        <p:xfrm>
          <a:off x="5638800" y="1676400"/>
          <a:ext cx="2314575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0" name="Document" r:id="rId5" imgW="3338775" imgH="1802796" progId="Word.Document.8">
                  <p:embed/>
                </p:oleObj>
              </mc:Choice>
              <mc:Fallback>
                <p:oleObj name="Document" r:id="rId5" imgW="3338775" imgH="180279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676400"/>
                        <a:ext cx="2314575" cy="125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670705"/>
              </p:ext>
            </p:extLst>
          </p:nvPr>
        </p:nvGraphicFramePr>
        <p:xfrm>
          <a:off x="5638800" y="3048000"/>
          <a:ext cx="22987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1" name="Document" r:id="rId7" imgW="3334512" imgH="1828800" progId="Word.Document.8">
                  <p:embed/>
                </p:oleObj>
              </mc:Choice>
              <mc:Fallback>
                <p:oleObj name="Document" r:id="rId7" imgW="3334512" imgH="18288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048000"/>
                        <a:ext cx="22987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013192"/>
              </p:ext>
            </p:extLst>
          </p:nvPr>
        </p:nvGraphicFramePr>
        <p:xfrm>
          <a:off x="5638800" y="4419600"/>
          <a:ext cx="2274888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2" name="Document" r:id="rId9" imgW="3314700" imgH="1828800" progId="Word.Document.8">
                  <p:embed/>
                </p:oleObj>
              </mc:Choice>
              <mc:Fallback>
                <p:oleObj name="Document" r:id="rId9" imgW="3314700" imgH="18288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419600"/>
                        <a:ext cx="2274888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Some advanced features of Boolean systems</a:t>
            </a:r>
          </a:p>
        </p:txBody>
      </p:sp>
      <p:sp>
        <p:nvSpPr>
          <p:cNvPr id="12291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Proximity operators require words to be within a certain range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e.g., colon (4) cancer, </a:t>
            </a:r>
            <a:r>
              <a:rPr lang="en-US" altLang="ja-JP" dirty="0" smtClean="0"/>
              <a:t>“</a:t>
            </a:r>
            <a:r>
              <a:rPr lang="en-US" dirty="0" smtClean="0"/>
              <a:t>colon cancer</a:t>
            </a:r>
            <a:r>
              <a:rPr lang="en-US" altLang="ja-JP" dirty="0" smtClean="0"/>
              <a:t>”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Explosions perform OR down a hierarchy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PubMed </a:t>
            </a:r>
            <a:r>
              <a:rPr lang="en-US" altLang="ja-JP" dirty="0" smtClean="0"/>
              <a:t>“</a:t>
            </a:r>
            <a:r>
              <a:rPr lang="en-US" dirty="0" err="1" smtClean="0"/>
              <a:t>autoexplodes</a:t>
            </a:r>
            <a:r>
              <a:rPr lang="en-US" altLang="ja-JP" dirty="0" smtClean="0"/>
              <a:t>”</a:t>
            </a:r>
            <a:r>
              <a:rPr lang="en-US" dirty="0" smtClean="0"/>
              <a:t> </a:t>
            </a:r>
            <a:r>
              <a:rPr lang="en-US" dirty="0"/>
              <a:t>many </a:t>
            </a:r>
            <a:r>
              <a:rPr lang="en-US" dirty="0" err="1"/>
              <a:t>MeSH</a:t>
            </a:r>
            <a:r>
              <a:rPr lang="en-US" dirty="0"/>
              <a:t> terms, e.g.,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/>
              <a:t>All diseases in a category, e.g., </a:t>
            </a:r>
            <a:r>
              <a:rPr lang="en-US" sz="1600" dirty="0" err="1"/>
              <a:t>anemias</a:t>
            </a:r>
            <a:endParaRPr lang="en-US" sz="1600" dirty="0"/>
          </a:p>
          <a:p>
            <a:pPr lvl="2" eaLnBrk="1" hangingPunct="1">
              <a:lnSpc>
                <a:spcPct val="90000"/>
              </a:lnSpc>
            </a:pPr>
            <a:r>
              <a:rPr lang="en-US" sz="1600" dirty="0"/>
              <a:t>All drugs in a certain class, e.g., ACE inhibitors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Subheadings refine a heading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e.g., diagnosis of hypertension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NLM system for searching MEDLINE and related databases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Includes some OLDMEDLINE (before 1966) as well as other records not indexed in MEDLINE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Based on Boolean heritage but has added a number of features of natural language searching over the years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Search algorithm </a:t>
            </a:r>
            <a:r>
              <a:rPr lang="en-US" dirty="0">
                <a:ea typeface="+mn-ea"/>
              </a:rPr>
              <a:t>tries to map input to </a:t>
            </a:r>
            <a:r>
              <a:rPr lang="en-US" dirty="0" err="1">
                <a:ea typeface="+mn-ea"/>
              </a:rPr>
              <a:t>MeSH</a:t>
            </a:r>
            <a:r>
              <a:rPr lang="en-US" dirty="0">
                <a:ea typeface="+mn-ea"/>
              </a:rPr>
              <a:t> terms, author name, and other </a:t>
            </a:r>
            <a:r>
              <a:rPr lang="en-US" dirty="0" smtClean="0">
                <a:ea typeface="+mn-ea"/>
              </a:rPr>
              <a:t>phrases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Has traditional Boolean set capability in Advanced interface but essentially unnecessary now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Default output order is reverse chronological but can also “Sort by Relevance”</a:t>
            </a:r>
            <a:endParaRPr lang="en-US" dirty="0">
              <a:ea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valuable features of PubMed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Spelling correction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Graphical interface for applying limits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Link Out to full text (and other resources)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Link to publisher site, may not be free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Clinical Queries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Help find best evidence for EBM question types</a:t>
            </a:r>
          </a:p>
          <a:p>
            <a:pPr>
              <a:defRPr/>
            </a:pPr>
            <a:r>
              <a:rPr lang="en-US" dirty="0" err="1" smtClean="0">
                <a:ea typeface="+mn-ea"/>
              </a:rPr>
              <a:t>MyNCBI</a:t>
            </a:r>
            <a:endParaRPr lang="en-US" dirty="0" smtClean="0">
              <a:ea typeface="+mn-ea"/>
            </a:endParaRPr>
          </a:p>
          <a:p>
            <a:pPr lvl="1">
              <a:defRPr/>
            </a:pPr>
            <a:r>
              <a:rPr lang="en-US" dirty="0" smtClean="0">
                <a:ea typeface="+mn-ea"/>
              </a:rPr>
              <a:t>Allows saved searches, custom filters, emailing of results, etc.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take a tour of PubMed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User wants to know about treatment of congestive heart failure with angiotensin-converting enzyme (ACE) inhibitors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PubMed maps query into appropriate Boolean statement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Simple AND yields way too many results, so want to narrow down, especially to best evidence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Done by applying Limits or using Clinical Queries</a:t>
            </a:r>
            <a:endParaRPr lang="en-US" dirty="0"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5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34601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Navigating to </a:t>
            </a:r>
            <a:r>
              <a:rPr lang="en-US" dirty="0" smtClean="0"/>
              <a:t>pubmed.gov </a:t>
            </a:r>
            <a:endParaRPr lang="en-US" dirty="0"/>
          </a:p>
        </p:txBody>
      </p:sp>
      <p:pic>
        <p:nvPicPr>
          <p:cNvPr id="2" name="Picture 1" descr="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089"/>
            <a:ext cx="9144000" cy="62889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88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" val="William Hersh, MD"/>
  <p:tag name="PRESENTER_TITLE" val="Professor and Chair, DMICE"/>
  <p:tag name="PRESENTER_EMAIL" val="hersh@ohsu.edu"/>
  <p:tag name="PRESENTER_PIC" val="C:\Documents and Settings\hersh\My Documents\Ongoing\Web\sigir.jpg"/>
  <p:tag name="LOGO_PIC_2" val="C:\Documents and Settings\hersh\My Documents\Ongoing\Web\ohsunewlogo.jpg"/>
  <p:tag name="PRESENTER_PIC_MODE" val="0"/>
  <p:tag name="LOGO_PIC_MODE" val="1"/>
  <p:tag name="PRESENTATION_TITLE" val="7.5"/>
  <p:tag name="ART_ENCODE_TYPE" val="0"/>
  <p:tag name="ART_ENCODE_INDEX" val="1"/>
  <p:tag name="ARTICULATE_LOGO" val="ohsu-logo.jpg"/>
  <p:tag name="ARTICULATE_PRESENTER" val="William Hersh, MD"/>
  <p:tag name="ARTICULATE_PRESENTER_GUID" val="0541C0AA82FF"/>
  <p:tag name="ARTICULATE_LMS" val="0"/>
  <p:tag name="ARTICULATE_TEMPLATE" val="E-Learning Course (Single-level)"/>
  <p:tag name="ARTICULATE_TEMPLATE_GUID" val="1a000000-6000-0000-b000-000000000003"/>
  <p:tag name="PRESENTER_PREVIEW_MODE" val="0"/>
  <p:tag name="PRESENTER_PREVIEW_START" val="1"/>
  <p:tag name="PLAYERLOGOHEIGHT" val="622"/>
  <p:tag name="PLAYERLOGOWIDTH" val="900"/>
  <p:tag name="LAUNCHINNEWWINDOW" val="0"/>
  <p:tag name="LASTPUBLISHED" val="C:\Documents and Settings\hersh\My Documents\10x10\Unit 8\Content\8.5\player.html"/>
  <p:tag name="ARTICULATE_META_COURSE_VERSION_SET" val="True"/>
  <p:tag name="ARTICULATE_REFERENCE_ID" val="d76e521e-b581-4de2-bb3d-b45c6d21f913"/>
  <p:tag name="ARTICULATE_SLIDE_COUNT" val="23"/>
  <p:tag name="ARTICULATE_REFERENCE_TYPE_1" val="1"/>
  <p:tag name="ARTICULATE_REFERENCE_1" val="C:\wamp\www\Box Sync\BD2K\OER Content\BDK12\Staged\List of Resources for Retrieval Pt.1.pdf"/>
  <p:tag name="ARTICULATE_REFERENCE_TITLE_1" val="List of Resources for Retrieval Pt.1"/>
  <p:tag name="ARTICULATE_REFERENCE_ID_1" val="f1055cb9-972d-47b3-b18e-d5ea7b9222ff"/>
  <p:tag name="ARTICULATE_REFERENCE_COUNT" val="1"/>
  <p:tag name="ARTICULATE_REFERENCE_DESCRIPTION" val="List of Resources for Retrieval Pt.1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META_COURSE_ID" val="61z9hR3w6Br_course_id"/>
  <p:tag name="ARTICULATE_META_NAME_SET" val="True"/>
  <p:tag name="TAG_BACKING_FORM_KEY" val="2821196-c:\wamp\www\box sync\bd2k\oer content\bdk12\staged\bdk10-5.pptx"/>
  <p:tag name="ARTICULATE_PRESENTER_VERSION" val="7"/>
  <p:tag name="ARTICULATE_PROJECT_OPEN" val="1"/>
  <p:tag name="ARTICULATE_USED_PAGE_ORIENTATION" val="1"/>
  <p:tag name="ARTICULATE_USED_PAGE_SIZ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6dfc6e7-669a-4a56-9256-eb6bd8e9591d"/>
  <p:tag name="ARTICULATE_SLIDE_NAV" val="1"/>
  <p:tag name="AUDIO_ID" val="256"/>
  <p:tag name="ARTICULATE_AUDIO_RECORDED" val="1"/>
  <p:tag name="ELAPSEDTIME" val="10.5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a34f3c-0927-4f1e-b388-4bcc54a1ffbf"/>
  <p:tag name="ARTICULATE_SLIDE_NAV" val="2"/>
  <p:tag name="AUDIO_ID" val="257"/>
  <p:tag name="ARTICULATE_AUDIO_RECORDED" val="1"/>
  <p:tag name="ELAPSEDTIME" val="90.8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04cfc29-42bd-449e-80fe-6385bed77187"/>
  <p:tag name="ARTICULATE_SLIDE_NAV" val="3"/>
  <p:tag name="AUDIO_ID" val="258"/>
  <p:tag name="ARTICULATE_AUDIO_RECORDED" val="1"/>
  <p:tag name="ELAPSEDTIME" val="61.1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e3c34f5-5a0c-42f2-a6f1-07aee933ce07"/>
  <p:tag name="ARTICULATE_SLIDE_NAV" val="4"/>
  <p:tag name="AUDIO_ID" val="259"/>
  <p:tag name="ARTICULATE_AUDIO_RECORDED" val="1"/>
  <p:tag name="ELAPSEDTIME" val="64.5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94fb1d3-f19c-4219-bd0b-d261ed3ca94f"/>
  <p:tag name="ARTICULATE_SLIDE_NAV" val="5"/>
  <p:tag name="AUDIO_ID" val="261"/>
  <p:tag name="ARTICULATE_AUDIO_RECORDED" val="1"/>
  <p:tag name="ELAPSEDTIME" val="109.7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f8dcf796-f33c-41f9-8891-df2cb14b685e"/>
  <p:tag name="ARTICULATE_SLIDE_NAV" val="6"/>
  <p:tag name="AUDIO_ID" val="281"/>
  <p:tag name="ARTICULATE_AUDIO_RECORDED" val="1"/>
  <p:tag name="ELAPSEDTIME" val="104.8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6af3349-4d01-484d-a6db-c5c5dee2a78a"/>
  <p:tag name="ARTICULATE_SLIDE_NAV" val="7"/>
  <p:tag name="AUDIO_ID" val="267"/>
  <p:tag name="ARTICULATE_AUDIO_RECORDED" val="1"/>
  <p:tag name="ELAPSEDTIME" val="57.3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4876e10-29ec-45fc-af11-13a543bf2ea7"/>
  <p:tag name="ARTICULATE_SLIDE_NAV" val="8"/>
  <p:tag name="ARTICULATE_AUDIO_RECORDED" val="1"/>
  <p:tag name="ELAPSEDTIME" val="46.1"/>
  <p:tag name="AUDIO_ID" val="284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5b4898a-ef2f-4223-a10a-aa309dcb75d8"/>
  <p:tag name="ARTICULATE_SLIDE_NAV" val="9"/>
  <p:tag name="ARTICULATE_AUDIO_RECORDED" val="1"/>
  <p:tag name="ELAPSEDTIME" val="30.5"/>
  <p:tag name="AUDIO_ID" val="285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b38571-e0ac-45fb-aea3-1f0b975d147d"/>
  <p:tag name="ARTICULATE_SLIDE_NAV" val="10"/>
  <p:tag name="ARTICULATE_AUDIO_RECORDED" val="1"/>
  <p:tag name="ELAPSEDTIME" val="82"/>
  <p:tag name="AUDIO_ID" val="286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c974846-aa1c-4a48-965b-916b79a0992a"/>
  <p:tag name="ARTICULATE_SLIDE_NAV" val="11"/>
  <p:tag name="ARTICULATE_AUDIO_RECORDED" val="1"/>
  <p:tag name="ELAPSEDTIME" val="28"/>
  <p:tag name="AUDIO_ID" val="287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c096bf3-38cf-4ac4-a066-62772ed6b4c3"/>
  <p:tag name="ARTICULATE_SLIDE_NAV" val="12"/>
  <p:tag name="ARTICULATE_AUDIO_RECORDED" val="1"/>
  <p:tag name="ELAPSEDTIME" val="15"/>
  <p:tag name="AUDIO_ID" val="288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5343439-ae39-4f21-80b5-5f424c79be60"/>
  <p:tag name="ARTICULATE_SLIDE_NAV" val="13"/>
  <p:tag name="ARTICULATE_AUDIO_RECORDED" val="1"/>
  <p:tag name="ELAPSEDTIME" val="23.6"/>
  <p:tag name="AUDIO_ID" val="289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2989f2f-9ca8-489d-81a9-32a727adf73b"/>
  <p:tag name="ARTICULATE_SLIDE_NAV" val="14"/>
  <p:tag name="ARTICULATE_AUDIO_RECORDED" val="1"/>
  <p:tag name="ELAPSEDTIME" val="21.1"/>
  <p:tag name="AUDIO_ID" val="290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9b44544-acc1-4f41-bb09-7b73749feb98"/>
  <p:tag name="ARTICULATE_SLIDE_NAV" val="15"/>
  <p:tag name="ARTICULATE_AUDIO_RECORDED" val="1"/>
  <p:tag name="ELAPSEDTIME" val="32.2"/>
  <p:tag name="AUDIO_ID" val="291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657172a-4d27-4521-99ca-e07ae2f4ef8c"/>
  <p:tag name="ARTICULATE_SLIDE_NAV" val="16"/>
  <p:tag name="ARTICULATE_AUDIO_RECORDED" val="1"/>
  <p:tag name="ELAPSEDTIME" val="40.9"/>
  <p:tag name="AUDIO_ID" val="292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1115b30-07b8-4c38-8541-d72fc4e82313"/>
  <p:tag name="ARTICULATE_SLIDE_NAV" val="17"/>
  <p:tag name="ARTICULATE_AUDIO_RECORDED" val="1"/>
  <p:tag name="ELAPSEDTIME" val="19.3"/>
  <p:tag name="AUDIO_ID" val="293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f34b8dcc-8e3d-4741-9ea6-db0549e4cb32"/>
  <p:tag name="ARTICULATE_SLIDE_NAV" val="18"/>
  <p:tag name="ARTICULATE_AUDIO_RECORDED" val="1"/>
  <p:tag name="ELAPSEDTIME" val="27.6"/>
  <p:tag name="AUDIO_ID" val="294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a71d078-efaa-4e0a-959e-4195d2ca40e8"/>
  <p:tag name="ARTICULATE_SLIDE_NAV" val="19"/>
  <p:tag name="ARTICULATE_AUDIO_RECORDED" val="1"/>
  <p:tag name="ELAPSEDTIME" val="15"/>
  <p:tag name="AUDIO_ID" val="295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f83014eb-4b39-4b8c-87b1-34af2bd0bc9e"/>
  <p:tag name="ARTICULATE_SLIDE_NAV" val="20"/>
  <p:tag name="ARTICULATE_AUDIO_RECORDED" val="1"/>
  <p:tag name="ELAPSEDTIME" val="66.6"/>
  <p:tag name="AUDIO_ID" val="296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c88c89d-34ff-4423-a8cc-1f9e850a6ce7"/>
  <p:tag name="ARTICULATE_SLIDE_NAV" val="21"/>
  <p:tag name="ARTICULATE_AUDIO_RECORDED" val="1"/>
  <p:tag name="ELAPSEDTIME" val="20.4"/>
  <p:tag name="AUDIO_ID" val="297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8"/>
  <p:tag name="ARTICULATE_AUDIO_RECORDED" val="1"/>
  <p:tag name="ELAPSEDTIME" val="67.6"/>
  <p:tag name="ARTICULATE_NAV_LEVEL" val="1"/>
  <p:tag name="ARTICULATE_SLIDE_PRESENTER_GUID" val="512e3c2d-545d-4e27-9b15-019f2c2af660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9"/>
  <p:tag name="ARTICULATE_NAV_LEVEL" val="1"/>
  <p:tag name="ARTICULATE_SLIDE_PRESENTER_GUID" val="512e3c2d-545d-4e27-9b15-019f2c2af660"/>
  <p:tag name="ARTICULATE_SLIDE_PAUSE" val="1"/>
  <p:tag name="ARTICULATE_LOCK_SLIDE" val="0"/>
  <p:tag name="ARTICULATE_HIDE_SLIDE" val="1"/>
  <p:tag name="ARTICULATE_PLAYER_CONTROL_PREVIOUS" val="True"/>
  <p:tag name="ARTICULATE_PLAYER_CONTROL_NEXT" val="True"/>
  <p:tag name="ARTICULATE_PLAYER_CONTROL_NOTES" val="False"/>
  <p:tag name="ARTICULATE_PLAYER_CONTROL_RESOURCES" val="True"/>
  <p:tag name="ARTICULATE_PLAYER_SEEKBAR" val="False"/>
  <p:tag name="ARTICULATE_PLAYER_CONTROL_PLAYPAUSE" val="False"/>
  <p:tag name="ARTICULATE_NEXT_BUTTON_ID" val="256"/>
  <p:tag name="ARTICULATE_USED_LAYOU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</Template>
  <TotalTime>918</TotalTime>
  <Words>743</Words>
  <Application>Microsoft Office PowerPoint</Application>
  <PresentationFormat>On-screen Show (4:3)</PresentationFormat>
  <Paragraphs>97</Paragraphs>
  <Slides>23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ＭＳ Ｐゴシック</vt:lpstr>
      <vt:lpstr>Arial</vt:lpstr>
      <vt:lpstr>Calibri</vt:lpstr>
      <vt:lpstr>Cambria</vt:lpstr>
      <vt:lpstr>Tahoma</vt:lpstr>
      <vt:lpstr>Times New Roman</vt:lpstr>
      <vt:lpstr>BD2K_OER_Theme</vt:lpstr>
      <vt:lpstr>BD2K OER Dark</vt:lpstr>
      <vt:lpstr>Document</vt:lpstr>
      <vt:lpstr>Retrieval 1/2</vt:lpstr>
      <vt:lpstr>Retrieval</vt:lpstr>
      <vt:lpstr>Boolean retrieval</vt:lpstr>
      <vt:lpstr>Boolean operators</vt:lpstr>
      <vt:lpstr>Some advanced features of Boolean systems</vt:lpstr>
      <vt:lpstr>PubMed</vt:lpstr>
      <vt:lpstr>Other valuable features of PubMed</vt:lpstr>
      <vt:lpstr>Let’s take a tour of PubMed</vt:lpstr>
      <vt:lpstr>Navigating to pubmed.gov </vt:lpstr>
      <vt:lpstr>Search on CHF – note features</vt:lpstr>
      <vt:lpstr>And more features</vt:lpstr>
      <vt:lpstr>Search on ACE inhibitors</vt:lpstr>
      <vt:lpstr>Need to and these, but still too many</vt:lpstr>
      <vt:lpstr>What if you forget the and?</vt:lpstr>
      <vt:lpstr>How did it do that?</vt:lpstr>
      <vt:lpstr>But 10,000+ is still way too much</vt:lpstr>
      <vt:lpstr>So can limit by RCT</vt:lpstr>
      <vt:lpstr>Still too many, so use other limits</vt:lpstr>
      <vt:lpstr>Or further limits</vt:lpstr>
      <vt:lpstr>Another option is Clinical Queries</vt:lpstr>
      <vt:lpstr>Clinical Study Categories allows different EBM question types</vt:lpstr>
      <vt:lpstr>Also features “advanced” search</vt:lpstr>
      <vt:lpstr>Thank you</vt:lpstr>
    </vt:vector>
  </TitlesOfParts>
  <Company>Oregon Health &amp; Science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0.0  Title</dc:title>
  <dc:creator>William Hersh</dc:creator>
  <cp:lastModifiedBy>Bjorn Pederson</cp:lastModifiedBy>
  <cp:revision>202</cp:revision>
  <cp:lastPrinted>2012-05-13T02:38:33Z</cp:lastPrinted>
  <dcterms:created xsi:type="dcterms:W3CDTF">2003-03-15T13:17:24Z</dcterms:created>
  <dcterms:modified xsi:type="dcterms:W3CDTF">2016-06-13T17:52:45Z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UsedName">
    <vt:lpwstr>7</vt:lpwstr>
  </property>
  <property fmtid="{D5CDD505-2E9C-101B-9397-08002B2CF9AE}" pid="3" name="ArticulateUseProject">
    <vt:lpwstr>1</vt:lpwstr>
  </property>
  <property fmtid="{D5CDD505-2E9C-101B-9397-08002B2CF9AE}" pid="4" name="ArticulatePath">
    <vt:lpwstr>8.5</vt:lpwstr>
  </property>
  <property fmtid="{D5CDD505-2E9C-101B-9397-08002B2CF9AE}" pid="5" name="ArticulateProjectVersion">
    <vt:lpwstr>7</vt:lpwstr>
  </property>
  <property fmtid="{D5CDD505-2E9C-101B-9397-08002B2CF9AE}" pid="6" name="ArticulateGUID">
    <vt:lpwstr>7C18DFBF-A1AD-4A31-8BA6-87A1D87EB822</vt:lpwstr>
  </property>
  <property fmtid="{D5CDD505-2E9C-101B-9397-08002B2CF9AE}" pid="7" name="ArticulateProjectFull">
    <vt:lpwstr>C:\wamp\www\Box Sync\BD2K\OER Content\BDK12\Staged\BDK10-5.ppta</vt:lpwstr>
  </property>
</Properties>
</file>